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7" r:id="rId2"/>
    <p:sldId id="268" r:id="rId3"/>
    <p:sldId id="269" r:id="rId4"/>
    <p:sldId id="272" r:id="rId5"/>
    <p:sldId id="306" r:id="rId6"/>
    <p:sldId id="307" r:id="rId7"/>
    <p:sldId id="308" r:id="rId8"/>
    <p:sldId id="309" r:id="rId9"/>
    <p:sldId id="273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271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1094" y="5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C98D7D-CEE4-462D-8BB7-97415764605E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C2D2F-9B1C-40C4-89DE-6B2C877FA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58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F735DA-311E-17A1-A2DC-AEED59D75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335370-467F-55CA-A53C-55E70F0BD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170473-32A3-34F6-02C6-74501AD26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BF03E-B9BA-4650-8AFA-FE9F43DD8459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5E2D6E-F86E-0E17-9EC5-EA535C54A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A1C176-0E63-F6DD-B507-E0706B009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0231-2846-47E9-B9BB-AF7517F05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5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F7797-DA60-35DA-43EF-2916A55BD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B7ADA5-E3B3-5CF2-B543-574021764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A58DAE-B7EA-F0AD-214D-6D00159CB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BF03E-B9BA-4650-8AFA-FE9F43DD8459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A30B25-ADF1-67DE-41EC-CA2AD1251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CF5745-D85A-1F1D-D4FF-9DCA191E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0231-2846-47E9-B9BB-AF7517F05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942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27DB02-A11E-BCC7-A36C-C1F288F604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DA67B6-F6EF-8EC3-0A9C-816B55759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37EE9-D59D-9DAE-DCBC-73E23EDA1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BF03E-B9BA-4650-8AFA-FE9F43DD8459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CEE8CC-F6FF-30C6-A00F-4806946FB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198F8A-F62B-1C3A-F008-9C5ECDB91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0231-2846-47E9-B9BB-AF7517F05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470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2" y="4005065"/>
            <a:ext cx="5376597" cy="153617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lvl="0"/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27184" y="5541235"/>
            <a:ext cx="537659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2257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876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3048141" y="-531242"/>
            <a:ext cx="1776196" cy="787247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98147"/>
            <a:ext cx="5711957" cy="631435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29581"/>
            <a:ext cx="5711957" cy="384043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144288" y="2636912"/>
            <a:ext cx="1536171" cy="1536171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68872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599723" y="932723"/>
            <a:ext cx="4992555" cy="4992555"/>
            <a:chOff x="2699792" y="699542"/>
            <a:chExt cx="3744416" cy="3744416"/>
          </a:xfrm>
        </p:grpSpPr>
        <p:sp>
          <p:nvSpPr>
            <p:cNvPr id="2" name="Oval 1"/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7797271" y="1312838"/>
            <a:ext cx="1332971" cy="1326604"/>
            <a:chOff x="6127601" y="487152"/>
            <a:chExt cx="999728" cy="994953"/>
          </a:xfrm>
        </p:grpSpPr>
        <p:sp>
          <p:nvSpPr>
            <p:cNvPr id="8" name="Oval 7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745682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95843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656AE-9471-7BCC-A3A8-CAA38FC94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5956A6-4E71-72A9-C3F4-EDC21C566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604466-431B-1C5B-5690-B0D6B21E7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BF03E-B9BA-4650-8AFA-FE9F43DD8459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4EF144-91D6-764B-9BF1-8E463F993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C1AAE1-D32A-2A2D-056C-48BD5E1A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0231-2846-47E9-B9BB-AF7517F05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989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ABC13-743D-40CC-001D-991D06B30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F6511B-80BF-7C04-5B0F-B57A87FB1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E2B71E-03F8-2D7C-742A-C3044FF50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BF03E-B9BA-4650-8AFA-FE9F43DD8459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5358B3-AE27-3506-F107-8E5B84358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3746EE-9F86-18F8-ADCB-2D6DDEFCB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0231-2846-47E9-B9BB-AF7517F05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812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F5A21-2FCF-04E1-79BE-45F19035A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EB7BFC-3F1F-9D47-F958-FB0BC4BF7C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FDA039-75CB-0D9F-0E2C-EA540039F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64E870-DE7F-A049-7AEF-26605ABFF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BF03E-B9BA-4650-8AFA-FE9F43DD8459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DE5F70-4BA8-4D46-1898-B7CEFD842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47EBA6-B53D-8D1B-79B2-8748A793F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0231-2846-47E9-B9BB-AF7517F05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957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B690D6-F7C1-AC85-DA04-844CF3BE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A5CB06-5B25-3567-0029-DB11CA1FE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E828F6-D51E-D72F-4B78-F23602F56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0D3931-9148-F1D9-D1F3-CE34DDFCB4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5B55AD-D811-284A-8814-FEE024A67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9E0839-B377-720D-CB70-BDE1BB6CB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BF03E-B9BA-4650-8AFA-FE9F43DD8459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3EE97D-CDA7-8EBF-AFBA-E721F5C87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F5719F-EC97-BF0A-5C56-A7B7A0CEF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0231-2846-47E9-B9BB-AF7517F05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92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0D3B2-0DA8-2CBC-2031-2D579A984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7F0000-BC92-3939-CCA1-D48FB1360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BF03E-B9BA-4650-8AFA-FE9F43DD8459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082620-C507-24E7-F470-F3B6FDC60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6CC1C4-3A74-DE08-F35E-8258F47A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0231-2846-47E9-B9BB-AF7517F05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356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CA50DF-B9BE-1D96-F103-22E03F7FF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BF03E-B9BA-4650-8AFA-FE9F43DD8459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2C4E822-F46E-4AE3-5702-2D2CFD6C0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C19259-750B-6685-1B89-443DE958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0231-2846-47E9-B9BB-AF7517F05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132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E0B8F-BBDA-3E43-8DFC-AB4800869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87B778-DD39-382B-ABD6-2B6D23746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74DF81-5718-7331-3EFF-E98645057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2DBD8F-14DD-130C-D641-68D767D0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BF03E-B9BA-4650-8AFA-FE9F43DD8459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A0E466-4914-9DC0-7EAA-EBD3ADDC2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4F1AAA-DE1D-BDA6-2AAD-D580993BB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0231-2846-47E9-B9BB-AF7517F05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230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263CA-6567-1879-B584-F869A0DAE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9BAE9F0-2BC3-8833-84B7-617F64B311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3627C7-9FAE-2B1A-5360-5A37A66F3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FB97B5-BE24-6E7E-DD30-34CE87B00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BF03E-B9BA-4650-8AFA-FE9F43DD8459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B1B684-290A-ECD4-A0C9-7D2868F5F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16A95D-7A5A-601B-02D1-640D410A4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B0231-2846-47E9-B9BB-AF7517F05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970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314B58-316E-0813-521D-7A172C726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877DEC-E307-0C28-139C-BB43CB7B9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C6EA4-3107-A0F2-9A09-AEFD4F245F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BF03E-B9BA-4650-8AFA-FE9F43DD8459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2A927C-ADBE-E13F-5471-1529ECACD7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043F11-BFB5-518A-59DD-B0B1A07F9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B0231-2846-47E9-B9BB-AF7517F05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80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uKr596gb6CU?feature=oembed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aver?docId=785200&amp;cid=50372&amp;categoryId=50372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6617" y="4108972"/>
            <a:ext cx="11436018" cy="1536172"/>
          </a:xfrm>
        </p:spPr>
        <p:txBody>
          <a:bodyPr>
            <a:normAutofit/>
          </a:bodyPr>
          <a:lstStyle/>
          <a:p>
            <a:pPr lvl="0"/>
            <a:r>
              <a:rPr lang="ko-KR" altLang="en-US" b="1" dirty="0">
                <a:solidFill>
                  <a:srgbClr val="92D050"/>
                </a:solidFill>
              </a:rPr>
              <a:t>나도 프로그래머가 될 수 있을까</a:t>
            </a:r>
            <a:r>
              <a:rPr lang="en-US" altLang="ko-KR" b="1" dirty="0">
                <a:solidFill>
                  <a:srgbClr val="92D050"/>
                </a:solidFill>
              </a:rPr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2953" y="5841087"/>
            <a:ext cx="5376597" cy="768085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ko-KR" altLang="en-US"/>
              <a:t>홍혜창</a:t>
            </a:r>
            <a:endParaRPr lang="en-US" altLang="ko-K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339" y="288331"/>
            <a:ext cx="1255296" cy="31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3227" y="301497"/>
            <a:ext cx="9601067" cy="768085"/>
          </a:xfrm>
        </p:spPr>
        <p:txBody>
          <a:bodyPr/>
          <a:lstStyle/>
          <a:p>
            <a:r>
              <a:rPr lang="en-US" altLang="ko-KR" sz="4800" b="0" i="0" dirty="0">
                <a:solidFill>
                  <a:schemeClr val="accent1"/>
                </a:solidFill>
                <a:effectLst/>
                <a:latin typeface="Pretendard"/>
              </a:rPr>
              <a:t>2.</a:t>
            </a:r>
            <a:r>
              <a:rPr lang="ko-KR" altLang="en-US" sz="4800" b="0" i="0" dirty="0">
                <a:solidFill>
                  <a:schemeClr val="accent1"/>
                </a:solidFill>
                <a:effectLst/>
                <a:latin typeface="Pretendard"/>
              </a:rPr>
              <a:t>프로그래밍</a:t>
            </a:r>
            <a:r>
              <a:rPr lang="en-US" altLang="ko-KR" sz="4800" b="0" i="0" dirty="0">
                <a:solidFill>
                  <a:schemeClr val="accent1"/>
                </a:solidFill>
                <a:effectLst/>
                <a:latin typeface="Pretendard"/>
              </a:rPr>
              <a:t>(Programming)</a:t>
            </a:r>
            <a:r>
              <a:rPr lang="ko-KR" altLang="en-US" sz="4800" b="0" i="0" dirty="0">
                <a:solidFill>
                  <a:schemeClr val="accent1"/>
                </a:solidFill>
                <a:effectLst/>
                <a:latin typeface="Pretendard"/>
              </a:rPr>
              <a:t>이란</a:t>
            </a:r>
            <a:r>
              <a:rPr lang="en-US" altLang="ko-KR" sz="4800" b="0" i="0" dirty="0">
                <a:solidFill>
                  <a:schemeClr val="accent1"/>
                </a:solidFill>
                <a:effectLst/>
                <a:latin typeface="Pretendard"/>
              </a:rPr>
              <a:t>?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1195B-43E4-21E7-8CF3-6B539103FB3C}"/>
              </a:ext>
            </a:extLst>
          </p:cNvPr>
          <p:cNvSpPr txBox="1"/>
          <p:nvPr/>
        </p:nvSpPr>
        <p:spPr>
          <a:xfrm>
            <a:off x="147096" y="2094809"/>
            <a:ext cx="5572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프로그래밍 언어에는 어떤 것이 있을까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E656B1-D3C0-16D8-EAED-9EBA48BBF4A5}"/>
              </a:ext>
            </a:extLst>
          </p:cNvPr>
          <p:cNvSpPr txBox="1"/>
          <p:nvPr/>
        </p:nvSpPr>
        <p:spPr>
          <a:xfrm>
            <a:off x="2410691" y="3707476"/>
            <a:ext cx="302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9BF17-54BE-6B19-DF43-FDCDDE44CAC6}"/>
              </a:ext>
            </a:extLst>
          </p:cNvPr>
          <p:cNvSpPr txBox="1"/>
          <p:nvPr/>
        </p:nvSpPr>
        <p:spPr>
          <a:xfrm>
            <a:off x="2264994" y="5436162"/>
            <a:ext cx="302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Pascal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5943F-2650-7ACA-FBA8-174C880A0F18}"/>
              </a:ext>
            </a:extLst>
          </p:cNvPr>
          <p:cNvSpPr txBox="1"/>
          <p:nvPr/>
        </p:nvSpPr>
        <p:spPr>
          <a:xfrm>
            <a:off x="5388258" y="4974497"/>
            <a:ext cx="302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Java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44364E-C4F8-11E7-B4D2-6D9C35E87DF5}"/>
              </a:ext>
            </a:extLst>
          </p:cNvPr>
          <p:cNvSpPr txBox="1"/>
          <p:nvPr/>
        </p:nvSpPr>
        <p:spPr>
          <a:xfrm>
            <a:off x="5479352" y="3497066"/>
            <a:ext cx="302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Python</a:t>
            </a:r>
            <a:endParaRPr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DFBF55-CC5E-2F7D-2F06-96AAF4A95E60}"/>
              </a:ext>
            </a:extLst>
          </p:cNvPr>
          <p:cNvSpPr txBox="1"/>
          <p:nvPr/>
        </p:nvSpPr>
        <p:spPr>
          <a:xfrm>
            <a:off x="9221210" y="5864005"/>
            <a:ext cx="302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Shell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A2DAE3-DD72-2355-B038-3B9F94682207}"/>
              </a:ext>
            </a:extLst>
          </p:cNvPr>
          <p:cNvSpPr txBox="1"/>
          <p:nvPr/>
        </p:nvSpPr>
        <p:spPr>
          <a:xfrm>
            <a:off x="7660400" y="4358119"/>
            <a:ext cx="302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C++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32E006-5CDC-3C12-34B2-1473F0BD471A}"/>
              </a:ext>
            </a:extLst>
          </p:cNvPr>
          <p:cNvSpPr txBox="1"/>
          <p:nvPr/>
        </p:nvSpPr>
        <p:spPr>
          <a:xfrm>
            <a:off x="8950720" y="3578704"/>
            <a:ext cx="302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JavaScript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EFCE0-CB70-3A09-3235-8B659315B65F}"/>
              </a:ext>
            </a:extLst>
          </p:cNvPr>
          <p:cNvSpPr txBox="1"/>
          <p:nvPr/>
        </p:nvSpPr>
        <p:spPr>
          <a:xfrm>
            <a:off x="4560781" y="6094838"/>
            <a:ext cx="302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HTML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6C6574-F260-9859-6967-11A02397ECBF}"/>
              </a:ext>
            </a:extLst>
          </p:cNvPr>
          <p:cNvSpPr txBox="1"/>
          <p:nvPr/>
        </p:nvSpPr>
        <p:spPr>
          <a:xfrm>
            <a:off x="752078" y="4601050"/>
            <a:ext cx="302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CSS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5067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3227" y="301497"/>
            <a:ext cx="9601067" cy="768085"/>
          </a:xfrm>
        </p:spPr>
        <p:txBody>
          <a:bodyPr/>
          <a:lstStyle/>
          <a:p>
            <a:r>
              <a:rPr lang="en-US" altLang="ko-KR" sz="4800" b="0" i="0" dirty="0">
                <a:solidFill>
                  <a:schemeClr val="accent1"/>
                </a:solidFill>
                <a:effectLst/>
                <a:latin typeface="Pretendard"/>
              </a:rPr>
              <a:t>2.</a:t>
            </a:r>
            <a:r>
              <a:rPr lang="ko-KR" altLang="en-US" sz="4800" b="0" i="0" dirty="0">
                <a:solidFill>
                  <a:schemeClr val="accent1"/>
                </a:solidFill>
                <a:effectLst/>
                <a:latin typeface="Pretendard"/>
              </a:rPr>
              <a:t>프로그래밍</a:t>
            </a:r>
            <a:r>
              <a:rPr lang="en-US" altLang="ko-KR" sz="4800" b="0" i="0" dirty="0">
                <a:solidFill>
                  <a:schemeClr val="accent1"/>
                </a:solidFill>
                <a:effectLst/>
                <a:latin typeface="Pretendard"/>
              </a:rPr>
              <a:t>(Programming)</a:t>
            </a:r>
            <a:r>
              <a:rPr lang="ko-KR" altLang="en-US" sz="4800" b="0" i="0" dirty="0">
                <a:solidFill>
                  <a:schemeClr val="accent1"/>
                </a:solidFill>
                <a:effectLst/>
                <a:latin typeface="Pretendard"/>
              </a:rPr>
              <a:t>이란</a:t>
            </a:r>
            <a:r>
              <a:rPr lang="en-US" altLang="ko-KR" sz="4800" b="0" i="0" dirty="0">
                <a:solidFill>
                  <a:schemeClr val="accent1"/>
                </a:solidFill>
                <a:effectLst/>
                <a:latin typeface="Pretendard"/>
              </a:rPr>
              <a:t>?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1195B-43E4-21E7-8CF3-6B539103FB3C}"/>
              </a:ext>
            </a:extLst>
          </p:cNvPr>
          <p:cNvSpPr txBox="1"/>
          <p:nvPr/>
        </p:nvSpPr>
        <p:spPr>
          <a:xfrm>
            <a:off x="147096" y="2094809"/>
            <a:ext cx="5572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프로그래밍 언어에는 어떤 것이 있을까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E656B1-D3C0-16D8-EAED-9EBA48BBF4A5}"/>
              </a:ext>
            </a:extLst>
          </p:cNvPr>
          <p:cNvSpPr txBox="1"/>
          <p:nvPr/>
        </p:nvSpPr>
        <p:spPr>
          <a:xfrm>
            <a:off x="2410691" y="3707476"/>
            <a:ext cx="302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9BF17-54BE-6B19-DF43-FDCDDE44CAC6}"/>
              </a:ext>
            </a:extLst>
          </p:cNvPr>
          <p:cNvSpPr txBox="1"/>
          <p:nvPr/>
        </p:nvSpPr>
        <p:spPr>
          <a:xfrm>
            <a:off x="2264994" y="5436162"/>
            <a:ext cx="302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Pascal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5943F-2650-7ACA-FBA8-174C880A0F18}"/>
              </a:ext>
            </a:extLst>
          </p:cNvPr>
          <p:cNvSpPr txBox="1"/>
          <p:nvPr/>
        </p:nvSpPr>
        <p:spPr>
          <a:xfrm>
            <a:off x="5388258" y="4974497"/>
            <a:ext cx="302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Java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44364E-C4F8-11E7-B4D2-6D9C35E87DF5}"/>
              </a:ext>
            </a:extLst>
          </p:cNvPr>
          <p:cNvSpPr txBox="1"/>
          <p:nvPr/>
        </p:nvSpPr>
        <p:spPr>
          <a:xfrm>
            <a:off x="5479352" y="3497066"/>
            <a:ext cx="302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Python</a:t>
            </a:r>
            <a:endParaRPr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DFBF55-CC5E-2F7D-2F06-96AAF4A95E60}"/>
              </a:ext>
            </a:extLst>
          </p:cNvPr>
          <p:cNvSpPr txBox="1"/>
          <p:nvPr/>
        </p:nvSpPr>
        <p:spPr>
          <a:xfrm>
            <a:off x="9221210" y="5864005"/>
            <a:ext cx="302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Shell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A2DAE3-DD72-2355-B038-3B9F94682207}"/>
              </a:ext>
            </a:extLst>
          </p:cNvPr>
          <p:cNvSpPr txBox="1"/>
          <p:nvPr/>
        </p:nvSpPr>
        <p:spPr>
          <a:xfrm>
            <a:off x="7660400" y="4358119"/>
            <a:ext cx="302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C++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32E006-5CDC-3C12-34B2-1473F0BD471A}"/>
              </a:ext>
            </a:extLst>
          </p:cNvPr>
          <p:cNvSpPr txBox="1"/>
          <p:nvPr/>
        </p:nvSpPr>
        <p:spPr>
          <a:xfrm>
            <a:off x="8950720" y="3578704"/>
            <a:ext cx="302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JavaScript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EFCE0-CB70-3A09-3235-8B659315B65F}"/>
              </a:ext>
            </a:extLst>
          </p:cNvPr>
          <p:cNvSpPr txBox="1"/>
          <p:nvPr/>
        </p:nvSpPr>
        <p:spPr>
          <a:xfrm>
            <a:off x="4560781" y="6094838"/>
            <a:ext cx="302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HTML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6C6574-F260-9859-6967-11A02397ECBF}"/>
              </a:ext>
            </a:extLst>
          </p:cNvPr>
          <p:cNvSpPr txBox="1"/>
          <p:nvPr/>
        </p:nvSpPr>
        <p:spPr>
          <a:xfrm>
            <a:off x="752078" y="4601050"/>
            <a:ext cx="302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CSS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864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3227" y="301497"/>
            <a:ext cx="9601067" cy="768085"/>
          </a:xfrm>
        </p:spPr>
        <p:txBody>
          <a:bodyPr/>
          <a:lstStyle/>
          <a:p>
            <a:r>
              <a:rPr lang="en-US" altLang="ko-KR" sz="4800" b="0" i="0" dirty="0">
                <a:solidFill>
                  <a:schemeClr val="accent1"/>
                </a:solidFill>
                <a:effectLst/>
                <a:latin typeface="Pretendard"/>
              </a:rPr>
              <a:t>2.</a:t>
            </a:r>
            <a:r>
              <a:rPr lang="ko-KR" altLang="en-US" sz="4800" b="0" i="0" dirty="0">
                <a:solidFill>
                  <a:schemeClr val="accent1"/>
                </a:solidFill>
                <a:effectLst/>
                <a:latin typeface="Pretendard"/>
              </a:rPr>
              <a:t>프로그래밍</a:t>
            </a:r>
            <a:r>
              <a:rPr lang="en-US" altLang="ko-KR" sz="4800" b="0" i="0" dirty="0">
                <a:solidFill>
                  <a:schemeClr val="accent1"/>
                </a:solidFill>
                <a:effectLst/>
                <a:latin typeface="Pretendard"/>
              </a:rPr>
              <a:t>(Programming)</a:t>
            </a:r>
            <a:r>
              <a:rPr lang="ko-KR" altLang="en-US" sz="4800" b="0" i="0" dirty="0">
                <a:solidFill>
                  <a:schemeClr val="accent1"/>
                </a:solidFill>
                <a:effectLst/>
                <a:latin typeface="Pretendard"/>
              </a:rPr>
              <a:t>이란</a:t>
            </a:r>
            <a:r>
              <a:rPr lang="en-US" altLang="ko-KR" sz="4800" b="0" i="0" dirty="0">
                <a:solidFill>
                  <a:schemeClr val="accent1"/>
                </a:solidFill>
                <a:effectLst/>
                <a:latin typeface="Pretendard"/>
              </a:rPr>
              <a:t>?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39814A8-A5E2-AD03-2526-451ED92A5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7" y="1548716"/>
            <a:ext cx="5346538" cy="27323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10747F9-5341-1C4A-E415-1CFB4E16D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488" y="1689858"/>
            <a:ext cx="6198512" cy="283278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37AE1C4-01A8-DC27-102A-3FCFA0ADC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369" y="4000500"/>
            <a:ext cx="6482237" cy="2587969"/>
          </a:xfrm>
          <a:prstGeom prst="rect">
            <a:avLst/>
          </a:prstGeom>
        </p:spPr>
      </p:pic>
      <p:sp>
        <p:nvSpPr>
          <p:cNvPr id="20" name="하트 19">
            <a:extLst>
              <a:ext uri="{FF2B5EF4-FFF2-40B4-BE49-F238E27FC236}">
                <a16:creationId xmlns:a16="http://schemas.microsoft.com/office/drawing/2014/main" id="{E9480B94-709D-E224-021A-1FB1D30BD491}"/>
              </a:ext>
            </a:extLst>
          </p:cNvPr>
          <p:cNvSpPr/>
          <p:nvPr/>
        </p:nvSpPr>
        <p:spPr>
          <a:xfrm>
            <a:off x="4322618" y="4522647"/>
            <a:ext cx="259773" cy="249382"/>
          </a:xfrm>
          <a:prstGeom prst="hear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하트 20">
            <a:extLst>
              <a:ext uri="{FF2B5EF4-FFF2-40B4-BE49-F238E27FC236}">
                <a16:creationId xmlns:a16="http://schemas.microsoft.com/office/drawing/2014/main" id="{CE751930-34F3-33E3-15A1-69B312AED7FF}"/>
              </a:ext>
            </a:extLst>
          </p:cNvPr>
          <p:cNvSpPr/>
          <p:nvPr/>
        </p:nvSpPr>
        <p:spPr>
          <a:xfrm>
            <a:off x="5671428" y="4647338"/>
            <a:ext cx="259773" cy="249382"/>
          </a:xfrm>
          <a:prstGeom prst="hear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992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113282"/>
            <a:ext cx="5711957" cy="63143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altLang="ko-KR" sz="4800" b="0" i="0" dirty="0">
                <a:solidFill>
                  <a:srgbClr val="505254"/>
                </a:solidFill>
                <a:effectLst/>
                <a:latin typeface="Pretendard"/>
              </a:rPr>
              <a:t>3. </a:t>
            </a:r>
            <a:r>
              <a:rPr lang="ko-KR" altLang="en-US" sz="4800" b="0" i="0" dirty="0">
                <a:solidFill>
                  <a:srgbClr val="505254"/>
                </a:solidFill>
                <a:effectLst/>
                <a:latin typeface="Pretendard"/>
              </a:rPr>
              <a:t>코딩을 왜 배울까</a:t>
            </a:r>
            <a:r>
              <a:rPr lang="en-US" altLang="ko-KR" sz="4800" b="0" i="0" dirty="0">
                <a:solidFill>
                  <a:srgbClr val="505254"/>
                </a:solidFill>
                <a:effectLst/>
                <a:latin typeface="Pretendard"/>
              </a:rPr>
              <a:t>?</a:t>
            </a:r>
            <a:endParaRPr lang="ko-KR" altLang="en-US" sz="4800" b="0" i="0" dirty="0">
              <a:solidFill>
                <a:srgbClr val="505254"/>
              </a:solidFill>
              <a:effectLst/>
              <a:latin typeface="Pretendard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6700048" y="2870200"/>
            <a:ext cx="457459" cy="1120931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976093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3227" y="301497"/>
            <a:ext cx="9601067" cy="768085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Pretendard"/>
              </a:rPr>
              <a:t>3. </a:t>
            </a:r>
            <a:r>
              <a:rPr lang="ko-KR" altLang="en-US" dirty="0">
                <a:solidFill>
                  <a:schemeClr val="accent1"/>
                </a:solidFill>
                <a:latin typeface="Pretendard"/>
              </a:rPr>
              <a:t>코딩을 왜 배울까</a:t>
            </a:r>
            <a:r>
              <a:rPr lang="en-US" altLang="ko-KR" dirty="0">
                <a:solidFill>
                  <a:schemeClr val="accent1"/>
                </a:solidFill>
                <a:latin typeface="Pretendard"/>
              </a:rPr>
              <a:t>?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3" name="온라인 미디어 2" title="아이에게 코딩을 가르쳐보았다. (feat. 하랑이, 샌드위치 코딩) l 코딩 공부 시작">
            <a:hlinkClick r:id="" action="ppaction://media"/>
            <a:extLst>
              <a:ext uri="{FF2B5EF4-FFF2-40B4-BE49-F238E27FC236}">
                <a16:creationId xmlns:a16="http://schemas.microsoft.com/office/drawing/2014/main" id="{B815BC82-EA5C-421F-F28D-97DF169A1A8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652155"/>
            <a:ext cx="12192000" cy="490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1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3227" y="301497"/>
            <a:ext cx="9601067" cy="768085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Pretendard"/>
              </a:rPr>
              <a:t>3. </a:t>
            </a:r>
            <a:r>
              <a:rPr lang="ko-KR" altLang="en-US" dirty="0">
                <a:solidFill>
                  <a:schemeClr val="accent1"/>
                </a:solidFill>
                <a:latin typeface="Pretendard"/>
              </a:rPr>
              <a:t>코딩을 왜 배울까</a:t>
            </a:r>
            <a:r>
              <a:rPr lang="en-US" altLang="ko-KR" dirty="0">
                <a:solidFill>
                  <a:schemeClr val="accent1"/>
                </a:solidFill>
                <a:latin typeface="Pretendard"/>
              </a:rPr>
              <a:t>?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5122" name="Picture 2" descr="코딩하는 아이들 위한 포스터 포스터에 대한 스톡 벡터 아트 및 기타 이미지 - 포스터, 코드, 교육 - iStock">
            <a:extLst>
              <a:ext uri="{FF2B5EF4-FFF2-40B4-BE49-F238E27FC236}">
                <a16:creationId xmlns:a16="http://schemas.microsoft.com/office/drawing/2014/main" id="{F82C6458-D1E6-8C1D-15EB-0112A8632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6" y="2049966"/>
            <a:ext cx="5488933" cy="450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6A546A-2432-7978-3211-6ECE8123B994}"/>
              </a:ext>
            </a:extLst>
          </p:cNvPr>
          <p:cNvSpPr txBox="1"/>
          <p:nvPr/>
        </p:nvSpPr>
        <p:spPr>
          <a:xfrm>
            <a:off x="6633556" y="2695401"/>
            <a:ext cx="50208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●논리적인 사고 능력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● 문제 해결 능력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● </a:t>
            </a:r>
            <a:r>
              <a:rPr lang="en-US" altLang="ko-KR" sz="2800" dirty="0"/>
              <a:t>4</a:t>
            </a:r>
            <a:r>
              <a:rPr lang="ko-KR" altLang="en-US" sz="2800" dirty="0"/>
              <a:t>차 산업 혁명 대비 가능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…..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85831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113282"/>
            <a:ext cx="5711957" cy="63143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altLang="ko-KR" sz="4800" b="0" i="0" dirty="0">
                <a:solidFill>
                  <a:srgbClr val="505254"/>
                </a:solidFill>
                <a:effectLst/>
                <a:latin typeface="Pretendard"/>
              </a:rPr>
              <a:t>4. </a:t>
            </a:r>
            <a:r>
              <a:rPr lang="ko-KR" altLang="en-US" sz="4800" b="0" i="0" dirty="0">
                <a:solidFill>
                  <a:srgbClr val="505254"/>
                </a:solidFill>
                <a:effectLst/>
                <a:latin typeface="Pretendard"/>
              </a:rPr>
              <a:t>실습</a:t>
            </a:r>
          </a:p>
        </p:txBody>
      </p:sp>
      <p:sp>
        <p:nvSpPr>
          <p:cNvPr id="4" name="Freeform 3"/>
          <p:cNvSpPr/>
          <p:nvPr/>
        </p:nvSpPr>
        <p:spPr>
          <a:xfrm>
            <a:off x="6700048" y="2870200"/>
            <a:ext cx="457459" cy="1120931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676907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3227" y="301497"/>
            <a:ext cx="9601067" cy="768085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Pretendard"/>
              </a:rPr>
              <a:t>4. </a:t>
            </a:r>
            <a:r>
              <a:rPr lang="ko-KR" altLang="en-US" dirty="0">
                <a:solidFill>
                  <a:schemeClr val="accent1"/>
                </a:solidFill>
                <a:latin typeface="Pretendard"/>
              </a:rPr>
              <a:t>틀린 그림 찾기 웹페이지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C0AF36-1F45-CF94-9B90-14A27532D229}"/>
              </a:ext>
            </a:extLst>
          </p:cNvPr>
          <p:cNvSpPr txBox="1"/>
          <p:nvPr/>
        </p:nvSpPr>
        <p:spPr>
          <a:xfrm>
            <a:off x="800226" y="1458438"/>
            <a:ext cx="4592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실습 사례</a:t>
            </a:r>
          </a:p>
        </p:txBody>
      </p:sp>
      <p:pic>
        <p:nvPicPr>
          <p:cNvPr id="7" name="그림 6" descr="텍스트, 종이, 종이 제품, 친필이(가) 표시된 사진&#10;&#10;자동 생성된 설명">
            <a:extLst>
              <a:ext uri="{FF2B5EF4-FFF2-40B4-BE49-F238E27FC236}">
                <a16:creationId xmlns:a16="http://schemas.microsoft.com/office/drawing/2014/main" id="{C73ADC70-17BD-79E6-3952-E0F1EA40E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04732"/>
            <a:ext cx="4862943" cy="3179690"/>
          </a:xfrm>
          <a:prstGeom prst="rect">
            <a:avLst/>
          </a:prstGeom>
        </p:spPr>
      </p:pic>
      <p:pic>
        <p:nvPicPr>
          <p:cNvPr id="8" name="그림 7" descr="텍스트, 스케치, 종이, 종이 제품이(가) 표시된 사진&#10;&#10;자동 생성된 설명">
            <a:extLst>
              <a:ext uri="{FF2B5EF4-FFF2-40B4-BE49-F238E27FC236}">
                <a16:creationId xmlns:a16="http://schemas.microsoft.com/office/drawing/2014/main" id="{EA8BA553-B191-1017-0537-35A41EFAA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26" y="3104732"/>
            <a:ext cx="4762373" cy="31796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570D3-C696-8643-02B3-5AAA1BA970BF}"/>
              </a:ext>
            </a:extLst>
          </p:cNvPr>
          <p:cNvSpPr txBox="1"/>
          <p:nvPr/>
        </p:nvSpPr>
        <p:spPr>
          <a:xfrm>
            <a:off x="845126" y="2649684"/>
            <a:ext cx="171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before</a:t>
            </a:r>
            <a:endParaRPr lang="ko-KR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CBA059-B88D-0575-6A28-4AA916C098A6}"/>
              </a:ext>
            </a:extLst>
          </p:cNvPr>
          <p:cNvSpPr txBox="1"/>
          <p:nvPr/>
        </p:nvSpPr>
        <p:spPr>
          <a:xfrm>
            <a:off x="6096000" y="2649684"/>
            <a:ext cx="171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after</a:t>
            </a:r>
            <a:endParaRPr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D63DE2-0497-C4B0-2732-C7374F69610F}"/>
              </a:ext>
            </a:extLst>
          </p:cNvPr>
          <p:cNvSpPr txBox="1"/>
          <p:nvPr/>
        </p:nvSpPr>
        <p:spPr>
          <a:xfrm>
            <a:off x="800226" y="2152578"/>
            <a:ext cx="459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총 </a:t>
            </a:r>
            <a:r>
              <a:rPr lang="en-US" altLang="ko-KR" sz="2000" dirty="0">
                <a:solidFill>
                  <a:srgbClr val="FF0000"/>
                </a:solidFill>
              </a:rPr>
              <a:t>2</a:t>
            </a:r>
            <a:r>
              <a:rPr lang="ko-KR" altLang="en-US" sz="2000" dirty="0"/>
              <a:t>장의 사진 준비</a:t>
            </a:r>
          </a:p>
        </p:txBody>
      </p:sp>
    </p:spTree>
    <p:extLst>
      <p:ext uri="{BB962C8B-B14F-4D97-AF65-F5344CB8AC3E}">
        <p14:creationId xmlns:p14="http://schemas.microsoft.com/office/powerpoint/2010/main" val="2494878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3227" y="301497"/>
            <a:ext cx="9601067" cy="768085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Pretendard"/>
              </a:rPr>
              <a:t>4. </a:t>
            </a:r>
            <a:r>
              <a:rPr lang="ko-KR" altLang="en-US" dirty="0">
                <a:solidFill>
                  <a:schemeClr val="accent1"/>
                </a:solidFill>
                <a:latin typeface="Pretendard"/>
              </a:rPr>
              <a:t>틀린 그림 찾기 웹페이지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723EF3-C9D7-FDF6-C880-10F2C7253C97}"/>
              </a:ext>
            </a:extLst>
          </p:cNvPr>
          <p:cNvSpPr txBox="1"/>
          <p:nvPr/>
        </p:nvSpPr>
        <p:spPr>
          <a:xfrm>
            <a:off x="684541" y="1620117"/>
            <a:ext cx="5345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틀린 부분 세팅하기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4167A5-D89D-92AD-F391-D6C8056D4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42" y="2256509"/>
            <a:ext cx="10188505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59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3227" y="301497"/>
            <a:ext cx="9601067" cy="768085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Pretendard"/>
              </a:rPr>
              <a:t>4. </a:t>
            </a:r>
            <a:r>
              <a:rPr lang="ko-KR" altLang="en-US" dirty="0">
                <a:solidFill>
                  <a:schemeClr val="accent1"/>
                </a:solidFill>
                <a:latin typeface="Pretendard"/>
              </a:rPr>
              <a:t>틀린 그림 찾기 웹페이지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C2185A-8582-736A-D6CE-BEC6E2269E85}"/>
              </a:ext>
            </a:extLst>
          </p:cNvPr>
          <p:cNvSpPr txBox="1"/>
          <p:nvPr/>
        </p:nvSpPr>
        <p:spPr>
          <a:xfrm>
            <a:off x="627396" y="1810150"/>
            <a:ext cx="4689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게임 시작</a:t>
            </a:r>
            <a:r>
              <a:rPr lang="en-US" altLang="ko-KR" sz="2400" dirty="0"/>
              <a:t>!! 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4D4132-0BA5-C728-508C-A48F0C6CC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7" y="2440406"/>
            <a:ext cx="6026727" cy="41160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667A28-FF9C-D51E-6706-D37BD285BA22}"/>
              </a:ext>
            </a:extLst>
          </p:cNvPr>
          <p:cNvSpPr txBox="1"/>
          <p:nvPr/>
        </p:nvSpPr>
        <p:spPr>
          <a:xfrm>
            <a:off x="6716684" y="2179482"/>
            <a:ext cx="52889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게임 규칙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● 목숨은 </a:t>
            </a:r>
            <a:r>
              <a:rPr lang="en-US" altLang="ko-KR" sz="2400" dirty="0"/>
              <a:t>5</a:t>
            </a:r>
            <a:r>
              <a:rPr lang="ko-KR" altLang="en-US" sz="2400" dirty="0"/>
              <a:t>개이다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● 틀린 부분을 클릭하면 </a:t>
            </a:r>
            <a:r>
              <a:rPr lang="en-US" altLang="ko-KR" sz="2400" dirty="0"/>
              <a:t>O</a:t>
            </a:r>
            <a:r>
              <a:rPr lang="ko-KR" altLang="en-US" sz="2400" dirty="0"/>
              <a:t>표시가</a:t>
            </a:r>
            <a:r>
              <a:rPr lang="en-US" altLang="ko-KR" sz="2400" dirty="0"/>
              <a:t>, </a:t>
            </a:r>
            <a:r>
              <a:rPr lang="ko-KR" altLang="en-US" sz="2400" dirty="0"/>
              <a:t>틀리지        </a:t>
            </a:r>
            <a:endParaRPr lang="en-US" altLang="ko-KR" sz="2400" dirty="0"/>
          </a:p>
          <a:p>
            <a:r>
              <a:rPr lang="ko-KR" altLang="en-US" sz="2400" dirty="0"/>
              <a:t> </a:t>
            </a:r>
            <a:r>
              <a:rPr lang="en-US" altLang="ko-KR" sz="2400" dirty="0"/>
              <a:t>   </a:t>
            </a:r>
            <a:r>
              <a:rPr lang="ko-KR" altLang="en-US" sz="2400" dirty="0"/>
              <a:t>않은 부분을 클릭하면 </a:t>
            </a:r>
            <a:r>
              <a:rPr lang="en-US" altLang="ko-KR" sz="2400" dirty="0"/>
              <a:t>X</a:t>
            </a:r>
            <a:r>
              <a:rPr lang="ko-KR" altLang="en-US" sz="2400" dirty="0"/>
              <a:t>표시가 나타난다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● 틀린 부분을 모두 맞출 경우 게임을 승리한다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26382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15680" y="401869"/>
            <a:ext cx="8976320" cy="934707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3730531" y="452670"/>
            <a:ext cx="8461469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목차</a:t>
            </a:r>
            <a:endParaRPr lang="en-US" sz="4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175787" y="1848463"/>
            <a:ext cx="960107" cy="9601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Oval 5"/>
          <p:cNvSpPr/>
          <p:nvPr/>
        </p:nvSpPr>
        <p:spPr>
          <a:xfrm>
            <a:off x="3439704" y="3036781"/>
            <a:ext cx="960107" cy="96010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/>
          <p:cNvSpPr/>
          <p:nvPr/>
        </p:nvSpPr>
        <p:spPr>
          <a:xfrm>
            <a:off x="2703623" y="4225100"/>
            <a:ext cx="960107" cy="9601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/>
          <p:cNvSpPr/>
          <p:nvPr/>
        </p:nvSpPr>
        <p:spPr>
          <a:xfrm>
            <a:off x="1967541" y="5413420"/>
            <a:ext cx="960107" cy="96010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TextBox 21"/>
          <p:cNvSpPr txBox="1"/>
          <p:nvPr/>
        </p:nvSpPr>
        <p:spPr>
          <a:xfrm>
            <a:off x="4175786" y="2036129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39702" y="3224447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03618" y="4412764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67534" y="5601081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5697D8-C847-F272-8E75-95A26C27E679}"/>
              </a:ext>
            </a:extLst>
          </p:cNvPr>
          <p:cNvSpPr txBox="1"/>
          <p:nvPr/>
        </p:nvSpPr>
        <p:spPr>
          <a:xfrm>
            <a:off x="5419538" y="2069583"/>
            <a:ext cx="3273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0" i="0" dirty="0">
                <a:solidFill>
                  <a:srgbClr val="505254"/>
                </a:solidFill>
                <a:effectLst/>
                <a:latin typeface="Pretendard"/>
              </a:rPr>
              <a:t>코딩</a:t>
            </a:r>
            <a:r>
              <a:rPr lang="en-US" altLang="ko-KR" sz="2800" b="0" i="0" dirty="0">
                <a:solidFill>
                  <a:srgbClr val="505254"/>
                </a:solidFill>
                <a:effectLst/>
                <a:latin typeface="Pretendard"/>
              </a:rPr>
              <a:t>(Coding)</a:t>
            </a:r>
            <a:r>
              <a:rPr lang="ko-KR" altLang="en-US" sz="2800" b="0" i="0" dirty="0">
                <a:solidFill>
                  <a:srgbClr val="505254"/>
                </a:solidFill>
                <a:effectLst/>
                <a:latin typeface="Pretendard"/>
              </a:rPr>
              <a:t>이란</a:t>
            </a:r>
            <a:r>
              <a:rPr lang="en-US" altLang="ko-KR" sz="2800" b="0" i="0" dirty="0">
                <a:solidFill>
                  <a:srgbClr val="505254"/>
                </a:solidFill>
                <a:effectLst/>
                <a:latin typeface="Pretendard"/>
              </a:rPr>
              <a:t>?</a:t>
            </a:r>
          </a:p>
          <a:p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C825B-2FDF-C101-BA0A-42EA5FF61C92}"/>
              </a:ext>
            </a:extLst>
          </p:cNvPr>
          <p:cNvSpPr txBox="1"/>
          <p:nvPr/>
        </p:nvSpPr>
        <p:spPr>
          <a:xfrm>
            <a:off x="4655840" y="3246513"/>
            <a:ext cx="4880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0" i="0" dirty="0">
                <a:solidFill>
                  <a:srgbClr val="505254"/>
                </a:solidFill>
                <a:effectLst/>
                <a:latin typeface="Pretendard"/>
              </a:rPr>
              <a:t>프로그래밍</a:t>
            </a:r>
            <a:r>
              <a:rPr lang="en-US" altLang="ko-KR" sz="2800" b="0" i="0" dirty="0">
                <a:solidFill>
                  <a:srgbClr val="505254"/>
                </a:solidFill>
                <a:effectLst/>
                <a:latin typeface="Pretendard"/>
              </a:rPr>
              <a:t>(Programming)</a:t>
            </a:r>
            <a:r>
              <a:rPr lang="ko-KR" altLang="en-US" sz="2800" b="0" i="0" dirty="0">
                <a:solidFill>
                  <a:srgbClr val="505254"/>
                </a:solidFill>
                <a:effectLst/>
                <a:latin typeface="Pretendard"/>
              </a:rPr>
              <a:t>이란</a:t>
            </a:r>
            <a:r>
              <a:rPr lang="en-US" altLang="ko-KR" sz="2800" b="0" i="0" dirty="0">
                <a:solidFill>
                  <a:srgbClr val="505254"/>
                </a:solidFill>
                <a:effectLst/>
                <a:latin typeface="Pretendard"/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A8BBB5-42A7-B260-D227-B6C4DE29CA4D}"/>
              </a:ext>
            </a:extLst>
          </p:cNvPr>
          <p:cNvSpPr txBox="1"/>
          <p:nvPr/>
        </p:nvSpPr>
        <p:spPr>
          <a:xfrm>
            <a:off x="3919756" y="4467476"/>
            <a:ext cx="4880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0" i="0" dirty="0">
                <a:solidFill>
                  <a:srgbClr val="505254"/>
                </a:solidFill>
                <a:effectLst/>
                <a:latin typeface="Pretendard"/>
              </a:rPr>
              <a:t>코딩을 왜 배울까</a:t>
            </a:r>
            <a:r>
              <a:rPr lang="en-US" altLang="ko-KR" sz="2800" b="0" i="0" dirty="0">
                <a:solidFill>
                  <a:srgbClr val="505254"/>
                </a:solidFill>
                <a:effectLst/>
                <a:latin typeface="Pretendard"/>
              </a:rPr>
              <a:t>?</a:t>
            </a:r>
            <a:endParaRPr lang="ko-KR" altLang="en-US" sz="2800" b="0" i="0" dirty="0">
              <a:solidFill>
                <a:srgbClr val="505254"/>
              </a:solidFill>
              <a:effectLst/>
              <a:latin typeface="Pretendar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96EBDF-2B6E-9F7F-6469-E7A6B025D61A}"/>
              </a:ext>
            </a:extLst>
          </p:cNvPr>
          <p:cNvSpPr txBox="1"/>
          <p:nvPr/>
        </p:nvSpPr>
        <p:spPr>
          <a:xfrm>
            <a:off x="3215680" y="5601081"/>
            <a:ext cx="4880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0" i="0" dirty="0">
                <a:solidFill>
                  <a:srgbClr val="505254"/>
                </a:solidFill>
                <a:effectLst/>
                <a:latin typeface="Pretendard"/>
              </a:rPr>
              <a:t>실습</a:t>
            </a:r>
            <a:endParaRPr lang="en-US" altLang="ko-KR" sz="2800" b="0" i="0" dirty="0">
              <a:solidFill>
                <a:srgbClr val="505254"/>
              </a:solidFill>
              <a:effectLst/>
              <a:latin typeface="Pretendard"/>
            </a:endParaRPr>
          </a:p>
          <a:p>
            <a:pPr algn="l"/>
            <a:endParaRPr lang="ko-KR" altLang="en-US" sz="2800" b="0" i="0" dirty="0">
              <a:solidFill>
                <a:srgbClr val="505254"/>
              </a:solidFill>
              <a:effectLst/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3227" y="301497"/>
            <a:ext cx="9601067" cy="768085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Pretendard"/>
              </a:rPr>
              <a:t>4. </a:t>
            </a:r>
            <a:r>
              <a:rPr lang="ko-KR" altLang="en-US" dirty="0">
                <a:solidFill>
                  <a:schemeClr val="accent1"/>
                </a:solidFill>
                <a:latin typeface="Pretendard"/>
              </a:rPr>
              <a:t>틀린 그림 찾기 웹페이지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AD53AD-8B5E-2E34-E620-53C37565FA2E}"/>
              </a:ext>
            </a:extLst>
          </p:cNvPr>
          <p:cNvSpPr txBox="1"/>
          <p:nvPr/>
        </p:nvSpPr>
        <p:spPr>
          <a:xfrm>
            <a:off x="1110817" y="1505700"/>
            <a:ext cx="468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틀리지 않은 부분을 클릭했을 때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5D0992-7FF8-311E-27AF-243AAA66C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99" y="2014037"/>
            <a:ext cx="2975950" cy="22416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A954EF-F5B9-DD7A-4C07-DA0ADD5AD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618" y="2045848"/>
            <a:ext cx="2975950" cy="21857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F1F6C7-88CA-E066-7737-30859E225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9837" y="2038109"/>
            <a:ext cx="2975950" cy="22416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3ECFD1-02A4-A83A-E7D9-10CB2525A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99" y="4504541"/>
            <a:ext cx="2975950" cy="22416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2F3ED93-553F-045C-2073-F40520D92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6618" y="4497050"/>
            <a:ext cx="2975950" cy="21857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84298ED-8B79-BC36-5CDA-AB327EBC4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9837" y="4375230"/>
            <a:ext cx="2975950" cy="2241667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9328ED0B-9AD8-4674-02ED-F443FE8BFE5C}"/>
              </a:ext>
            </a:extLst>
          </p:cNvPr>
          <p:cNvSpPr/>
          <p:nvPr/>
        </p:nvSpPr>
        <p:spPr>
          <a:xfrm>
            <a:off x="3663980" y="3068767"/>
            <a:ext cx="841663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FC7C38F-7F2A-73EE-5A31-6A7156C4815A}"/>
              </a:ext>
            </a:extLst>
          </p:cNvPr>
          <p:cNvSpPr/>
          <p:nvPr/>
        </p:nvSpPr>
        <p:spPr>
          <a:xfrm>
            <a:off x="7590371" y="3068767"/>
            <a:ext cx="841663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E2DB92D-6617-49FB-A262-43B44050F301}"/>
              </a:ext>
            </a:extLst>
          </p:cNvPr>
          <p:cNvSpPr/>
          <p:nvPr/>
        </p:nvSpPr>
        <p:spPr>
          <a:xfrm>
            <a:off x="3443013" y="5466629"/>
            <a:ext cx="841663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3ADD805-AE11-6833-5D64-C92DDF52E567}"/>
              </a:ext>
            </a:extLst>
          </p:cNvPr>
          <p:cNvSpPr/>
          <p:nvPr/>
        </p:nvSpPr>
        <p:spPr>
          <a:xfrm>
            <a:off x="7483843" y="5467470"/>
            <a:ext cx="841663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937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3227" y="301497"/>
            <a:ext cx="9601067" cy="768085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Pretendard"/>
              </a:rPr>
              <a:t>4. </a:t>
            </a:r>
            <a:r>
              <a:rPr lang="ko-KR" altLang="en-US" dirty="0">
                <a:solidFill>
                  <a:schemeClr val="accent1"/>
                </a:solidFill>
                <a:latin typeface="Pretendard"/>
              </a:rPr>
              <a:t>틀린 그림 찾기 웹페이지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18EDF2-B1EE-7DCE-FD63-3BC6C57C7E35}"/>
              </a:ext>
            </a:extLst>
          </p:cNvPr>
          <p:cNvSpPr txBox="1"/>
          <p:nvPr/>
        </p:nvSpPr>
        <p:spPr>
          <a:xfrm>
            <a:off x="969165" y="1508432"/>
            <a:ext cx="468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틀린 부분을 클릭했을 때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2F352C-5395-8672-3F19-14F70ACB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307" y="2273770"/>
            <a:ext cx="10311118" cy="419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85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3227" y="301497"/>
            <a:ext cx="9601067" cy="768085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Pretendard"/>
              </a:rPr>
              <a:t>4. </a:t>
            </a:r>
            <a:r>
              <a:rPr lang="ko-KR" altLang="en-US" dirty="0">
                <a:solidFill>
                  <a:schemeClr val="accent1"/>
                </a:solidFill>
                <a:latin typeface="Pretendard"/>
              </a:rPr>
              <a:t>틀린 그림 찾기 웹페이지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18EDF2-B1EE-7DCE-FD63-3BC6C57C7E35}"/>
              </a:ext>
            </a:extLst>
          </p:cNvPr>
          <p:cNvSpPr txBox="1"/>
          <p:nvPr/>
        </p:nvSpPr>
        <p:spPr>
          <a:xfrm>
            <a:off x="969165" y="1950041"/>
            <a:ext cx="468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주의 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3080FA-B938-9C1E-D85B-DE52BDE20DC2}"/>
              </a:ext>
            </a:extLst>
          </p:cNvPr>
          <p:cNvSpPr txBox="1"/>
          <p:nvPr/>
        </p:nvSpPr>
        <p:spPr>
          <a:xfrm>
            <a:off x="969165" y="2690978"/>
            <a:ext cx="4890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● 틀린 부분을 확실하게 그리기</a:t>
            </a:r>
            <a:r>
              <a:rPr lang="en-US" altLang="ko-KR" sz="2400" dirty="0"/>
              <a:t>!!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8F619-96B9-D7E3-B1B9-41AB74938BAD}"/>
              </a:ext>
            </a:extLst>
          </p:cNvPr>
          <p:cNvSpPr txBox="1"/>
          <p:nvPr/>
        </p:nvSpPr>
        <p:spPr>
          <a:xfrm>
            <a:off x="969165" y="3938496"/>
            <a:ext cx="10709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● 각자 하나씩 틀린 그림 설정하기</a:t>
            </a:r>
            <a:r>
              <a:rPr lang="en-US" altLang="ko-KR" sz="2400" dirty="0"/>
              <a:t>. (6</a:t>
            </a:r>
            <a:r>
              <a:rPr lang="ko-KR" altLang="en-US" sz="2400" dirty="0"/>
              <a:t>명이 한조라면</a:t>
            </a:r>
            <a:r>
              <a:rPr lang="en-US" altLang="ko-KR" sz="2400" dirty="0"/>
              <a:t>, 6</a:t>
            </a:r>
            <a:r>
              <a:rPr lang="ko-KR" altLang="en-US" sz="2400" dirty="0"/>
              <a:t> 곳 틀린 부분 설정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37458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3998648" y="3211213"/>
            <a:ext cx="4626768" cy="768084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감사합니다</a:t>
            </a:r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!!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0745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113282"/>
            <a:ext cx="5711957" cy="63143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1.</a:t>
            </a:r>
            <a:r>
              <a:rPr lang="ko-KR" altLang="en-US" sz="4800" b="0" i="0" dirty="0">
                <a:solidFill>
                  <a:srgbClr val="505254"/>
                </a:solidFill>
                <a:effectLst/>
                <a:latin typeface="Pretendard"/>
              </a:rPr>
              <a:t> 코딩</a:t>
            </a:r>
            <a:r>
              <a:rPr lang="en-US" altLang="ko-KR" sz="4800" b="0" i="0" dirty="0">
                <a:solidFill>
                  <a:srgbClr val="505254"/>
                </a:solidFill>
                <a:effectLst/>
                <a:latin typeface="Pretendard"/>
              </a:rPr>
              <a:t>(Coding)</a:t>
            </a:r>
            <a:r>
              <a:rPr lang="ko-KR" altLang="en-US" sz="4800" b="0" i="0" dirty="0">
                <a:solidFill>
                  <a:srgbClr val="505254"/>
                </a:solidFill>
                <a:effectLst/>
                <a:latin typeface="Pretendard"/>
              </a:rPr>
              <a:t>이란</a:t>
            </a:r>
            <a:r>
              <a:rPr lang="en-US" altLang="ko-KR" sz="4800" b="0" i="0" dirty="0">
                <a:solidFill>
                  <a:srgbClr val="505254"/>
                </a:solidFill>
                <a:effectLst/>
                <a:latin typeface="Pretendard"/>
              </a:rPr>
              <a:t>?</a:t>
            </a:r>
          </a:p>
        </p:txBody>
      </p:sp>
      <p:sp>
        <p:nvSpPr>
          <p:cNvPr id="4" name="Freeform 3"/>
          <p:cNvSpPr/>
          <p:nvPr/>
        </p:nvSpPr>
        <p:spPr>
          <a:xfrm>
            <a:off x="6700048" y="2870200"/>
            <a:ext cx="457459" cy="1120931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00198" y="321656"/>
            <a:ext cx="9601067" cy="768085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1.</a:t>
            </a:r>
            <a:r>
              <a:rPr lang="ko-KR" altLang="en-US" dirty="0">
                <a:solidFill>
                  <a:schemeClr val="accent1"/>
                </a:solidFill>
              </a:rPr>
              <a:t>코딩</a:t>
            </a:r>
            <a:r>
              <a:rPr lang="en-US" altLang="ko-KR" dirty="0">
                <a:solidFill>
                  <a:schemeClr val="accent1"/>
                </a:solidFill>
              </a:rPr>
              <a:t>(Coding)</a:t>
            </a:r>
            <a:r>
              <a:rPr lang="ko-KR" altLang="en-US" dirty="0">
                <a:solidFill>
                  <a:schemeClr val="accent1"/>
                </a:solidFill>
              </a:rPr>
              <a:t>이란</a:t>
            </a:r>
            <a:r>
              <a:rPr lang="en-US" altLang="ko-KR" dirty="0">
                <a:solidFill>
                  <a:schemeClr val="accent1"/>
                </a:solidFill>
              </a:rPr>
              <a:t>?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스파르타코딩클럽">
            <a:extLst>
              <a:ext uri="{FF2B5EF4-FFF2-40B4-BE49-F238E27FC236}">
                <a16:creationId xmlns:a16="http://schemas.microsoft.com/office/drawing/2014/main" id="{26399813-83B9-59B0-211D-2054C2462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49" y="1833562"/>
            <a:ext cx="8728363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더하기 기호 41">
            <a:extLst>
              <a:ext uri="{FF2B5EF4-FFF2-40B4-BE49-F238E27FC236}">
                <a16:creationId xmlns:a16="http://schemas.microsoft.com/office/drawing/2014/main" id="{827438FE-8B36-DB02-7549-C9493293355B}"/>
              </a:ext>
            </a:extLst>
          </p:cNvPr>
          <p:cNvSpPr/>
          <p:nvPr/>
        </p:nvSpPr>
        <p:spPr>
          <a:xfrm>
            <a:off x="3903944" y="2874125"/>
            <a:ext cx="1166819" cy="110974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F6E146-F40B-4FF9-1B39-250C901F63E1}"/>
              </a:ext>
            </a:extLst>
          </p:cNvPr>
          <p:cNvSpPr txBox="1"/>
          <p:nvPr/>
        </p:nvSpPr>
        <p:spPr>
          <a:xfrm>
            <a:off x="836549" y="4439204"/>
            <a:ext cx="107473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0" i="0" dirty="0">
                <a:solidFill>
                  <a:srgbClr val="505254"/>
                </a:solidFill>
                <a:effectLst/>
                <a:latin typeface="Pretendard"/>
              </a:rPr>
              <a:t>코딩은 ‘</a:t>
            </a:r>
            <a:r>
              <a:rPr lang="en-US" altLang="ko-KR" sz="2800" b="0" i="0" dirty="0">
                <a:solidFill>
                  <a:srgbClr val="FF0000"/>
                </a:solidFill>
                <a:effectLst/>
                <a:latin typeface="Pretendard"/>
              </a:rPr>
              <a:t>code</a:t>
            </a:r>
            <a:r>
              <a:rPr lang="en-US" altLang="ko-KR" sz="2800" b="0" i="0" dirty="0">
                <a:solidFill>
                  <a:srgbClr val="505254"/>
                </a:solidFill>
                <a:effectLst/>
                <a:latin typeface="Pretendard"/>
              </a:rPr>
              <a:t>’</a:t>
            </a:r>
            <a:r>
              <a:rPr lang="ko-KR" altLang="en-US" sz="2800" b="0" i="0" dirty="0">
                <a:solidFill>
                  <a:srgbClr val="505254"/>
                </a:solidFill>
                <a:effectLst/>
                <a:latin typeface="Pretendard"/>
              </a:rPr>
              <a:t>와 ‘</a:t>
            </a:r>
            <a:r>
              <a:rPr lang="en-US" altLang="ko-KR" sz="2800" b="0" i="0" dirty="0" err="1">
                <a:solidFill>
                  <a:srgbClr val="FF0000"/>
                </a:solidFill>
                <a:effectLst/>
                <a:latin typeface="Pretendard"/>
              </a:rPr>
              <a:t>ing</a:t>
            </a:r>
            <a:r>
              <a:rPr lang="en-US" altLang="ko-KR" sz="2800" b="0" i="0" dirty="0">
                <a:solidFill>
                  <a:srgbClr val="505254"/>
                </a:solidFill>
                <a:effectLst/>
                <a:latin typeface="Pretendard"/>
              </a:rPr>
              <a:t>’</a:t>
            </a:r>
            <a:r>
              <a:rPr lang="ko-KR" altLang="en-US" sz="2800" b="0" i="0" dirty="0">
                <a:solidFill>
                  <a:srgbClr val="505254"/>
                </a:solidFill>
                <a:effectLst/>
                <a:latin typeface="Pretendard"/>
              </a:rPr>
              <a:t>의 합성어로</a:t>
            </a:r>
            <a:r>
              <a:rPr lang="en-US" altLang="ko-KR" sz="2800" b="0" i="0" dirty="0">
                <a:solidFill>
                  <a:srgbClr val="505254"/>
                </a:solidFill>
                <a:effectLst/>
                <a:latin typeface="Pretendard"/>
              </a:rPr>
              <a:t>, </a:t>
            </a:r>
            <a:r>
              <a:rPr lang="ko-KR" altLang="en-US" sz="2800" b="0" i="0" dirty="0">
                <a:solidFill>
                  <a:srgbClr val="505254"/>
                </a:solidFill>
                <a:effectLst/>
                <a:latin typeface="Pretendard"/>
              </a:rPr>
              <a:t>여기서 </a:t>
            </a:r>
            <a:r>
              <a:rPr lang="ko-KR" altLang="en-US" sz="2800" b="0" i="0" u="sng" dirty="0">
                <a:solidFill>
                  <a:srgbClr val="0085FF"/>
                </a:solidFill>
                <a:effectLst/>
                <a:latin typeface="Pretendard"/>
                <a:hlinkClick r:id="rId3"/>
              </a:rPr>
              <a:t>코드</a:t>
            </a:r>
            <a:r>
              <a:rPr lang="en-US" altLang="ko-KR" sz="2800" b="0" i="0" u="sng" dirty="0">
                <a:solidFill>
                  <a:srgbClr val="0085FF"/>
                </a:solidFill>
                <a:effectLst/>
                <a:latin typeface="Pretendard"/>
                <a:hlinkClick r:id="rId3"/>
              </a:rPr>
              <a:t>(code)</a:t>
            </a:r>
            <a:r>
              <a:rPr lang="ko-KR" altLang="en-US" sz="2800" b="0" i="0" dirty="0">
                <a:solidFill>
                  <a:srgbClr val="505254"/>
                </a:solidFill>
                <a:effectLst/>
                <a:latin typeface="Pretendard"/>
              </a:rPr>
              <a:t>란 ‘프로그램에서 작업을 수행하기 위하여 사용되는 </a:t>
            </a:r>
            <a:r>
              <a:rPr lang="ko-KR" altLang="en-US" sz="2800" b="0" i="0" dirty="0" err="1">
                <a:solidFill>
                  <a:srgbClr val="505254"/>
                </a:solidFill>
                <a:effectLst/>
                <a:latin typeface="Pretendard"/>
              </a:rPr>
              <a:t>명령어’을</a:t>
            </a:r>
            <a:r>
              <a:rPr lang="ko-KR" altLang="en-US" sz="2800" b="0" i="0" dirty="0">
                <a:solidFill>
                  <a:srgbClr val="505254"/>
                </a:solidFill>
                <a:effectLst/>
                <a:latin typeface="Pretendard"/>
              </a:rPr>
              <a:t> 뜻합니다</a:t>
            </a:r>
            <a:r>
              <a:rPr lang="en-US" altLang="ko-KR" sz="2800" b="0" i="0" dirty="0">
                <a:solidFill>
                  <a:srgbClr val="505254"/>
                </a:solidFill>
                <a:effectLst/>
                <a:latin typeface="Pretendard"/>
              </a:rPr>
              <a:t>. </a:t>
            </a:r>
            <a:r>
              <a:rPr lang="ko-KR" altLang="en-US" sz="2800" b="0" i="0" dirty="0">
                <a:solidFill>
                  <a:srgbClr val="505254"/>
                </a:solidFill>
                <a:effectLst/>
                <a:latin typeface="Pretendard"/>
              </a:rPr>
              <a:t>즉 </a:t>
            </a:r>
            <a:r>
              <a:rPr lang="ko-KR" altLang="en-US" sz="2800" b="1" i="0" dirty="0">
                <a:solidFill>
                  <a:srgbClr val="505254"/>
                </a:solidFill>
                <a:effectLst/>
                <a:latin typeface="Pretendard"/>
              </a:rPr>
              <a:t>코딩은 프로그램에서 작업을 수행하기 위해 사용되는 언어로 컴퓨터에게 명령하는 것</a:t>
            </a:r>
            <a:r>
              <a:rPr lang="ko-KR" altLang="en-US" sz="2800" b="0" i="0" dirty="0">
                <a:solidFill>
                  <a:srgbClr val="505254"/>
                </a:solidFill>
                <a:effectLst/>
                <a:latin typeface="Pretendard"/>
              </a:rPr>
              <a:t>을 말합니다</a:t>
            </a:r>
            <a:r>
              <a:rPr lang="en-US" altLang="ko-KR" sz="2800" b="0" i="0" dirty="0">
                <a:solidFill>
                  <a:srgbClr val="505254"/>
                </a:solidFill>
                <a:effectLst/>
                <a:latin typeface="Pretendard"/>
              </a:rPr>
              <a:t>.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00198" y="321656"/>
            <a:ext cx="9601067" cy="768085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1.</a:t>
            </a:r>
            <a:r>
              <a:rPr lang="ko-KR" altLang="en-US" dirty="0">
                <a:solidFill>
                  <a:schemeClr val="accent1"/>
                </a:solidFill>
              </a:rPr>
              <a:t>코딩</a:t>
            </a:r>
            <a:r>
              <a:rPr lang="en-US" altLang="ko-KR" dirty="0">
                <a:solidFill>
                  <a:schemeClr val="accent1"/>
                </a:solidFill>
              </a:rPr>
              <a:t>(Coding)</a:t>
            </a:r>
            <a:r>
              <a:rPr lang="ko-KR" altLang="en-US" dirty="0">
                <a:solidFill>
                  <a:schemeClr val="accent1"/>
                </a:solidFill>
              </a:rPr>
              <a:t>이란</a:t>
            </a:r>
            <a:r>
              <a:rPr lang="en-US" altLang="ko-KR" dirty="0">
                <a:solidFill>
                  <a:schemeClr val="accent1"/>
                </a:solidFill>
              </a:rPr>
              <a:t>?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9CB6A4-5312-1845-C709-275235C91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947" y="1786079"/>
            <a:ext cx="2705334" cy="2720576"/>
          </a:xfrm>
          <a:prstGeom prst="rect">
            <a:avLst/>
          </a:prstGeom>
        </p:spPr>
      </p:pic>
      <p:sp>
        <p:nvSpPr>
          <p:cNvPr id="5" name="AutoShape 2" descr="한지우 - 나무위키">
            <a:extLst>
              <a:ext uri="{FF2B5EF4-FFF2-40B4-BE49-F238E27FC236}">
                <a16:creationId xmlns:a16="http://schemas.microsoft.com/office/drawing/2014/main" id="{C24FA173-9F6F-9363-B046-F4B23D9BF0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06487" y="3276599"/>
            <a:ext cx="2141913" cy="214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747D88-28C2-D111-AE19-09613F89C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19" y="2068873"/>
            <a:ext cx="1906848" cy="44674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9C8298-F9D8-D0FD-228D-7C9FE14102C7}"/>
              </a:ext>
            </a:extLst>
          </p:cNvPr>
          <p:cNvSpPr txBox="1"/>
          <p:nvPr/>
        </p:nvSpPr>
        <p:spPr>
          <a:xfrm>
            <a:off x="3513049" y="2059564"/>
            <a:ext cx="60350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피카츄에게</a:t>
            </a:r>
            <a:r>
              <a:rPr lang="ko-KR" altLang="en-US" sz="2800" dirty="0"/>
              <a:t> 명령</a:t>
            </a:r>
            <a:r>
              <a:rPr lang="en-US" altLang="ko-KR" sz="2800" dirty="0"/>
              <a:t>!!</a:t>
            </a:r>
          </a:p>
          <a:p>
            <a:r>
              <a:rPr lang="en-US" altLang="ko-KR" sz="2800" dirty="0"/>
              <a:t>============== </a:t>
            </a:r>
          </a:p>
          <a:p>
            <a:endParaRPr lang="en-US" altLang="ko-KR" sz="2800" dirty="0"/>
          </a:p>
          <a:p>
            <a:r>
              <a:rPr lang="ko-KR" altLang="en-US" sz="2800" dirty="0"/>
              <a:t>백만볼트</a:t>
            </a:r>
            <a:r>
              <a:rPr lang="en-US" altLang="ko-KR" sz="2800" dirty="0"/>
              <a:t>!!!</a:t>
            </a:r>
          </a:p>
          <a:p>
            <a:endParaRPr lang="en-US" altLang="ko-KR" sz="2800" dirty="0"/>
          </a:p>
          <a:p>
            <a:r>
              <a:rPr lang="ko-KR" altLang="en-US" sz="2800" dirty="0"/>
              <a:t>스킬을 피해</a:t>
            </a:r>
            <a:r>
              <a:rPr lang="en-US" altLang="ko-KR" sz="2800" dirty="0"/>
              <a:t>!!</a:t>
            </a:r>
          </a:p>
          <a:p>
            <a:endParaRPr lang="en-US" altLang="ko-KR" sz="2800" dirty="0"/>
          </a:p>
          <a:p>
            <a:r>
              <a:rPr lang="ko-KR" altLang="en-US" sz="2800" dirty="0"/>
              <a:t>전광석화</a:t>
            </a:r>
            <a:r>
              <a:rPr lang="en-US" altLang="ko-KR" sz="2800" dirty="0"/>
              <a:t>!!</a:t>
            </a:r>
          </a:p>
          <a:p>
            <a:endParaRPr lang="en-US" altLang="ko-KR" sz="2800" dirty="0"/>
          </a:p>
          <a:p>
            <a:r>
              <a:rPr lang="en-US" altLang="ko-KR" sz="2800" dirty="0"/>
              <a:t>==============</a:t>
            </a:r>
          </a:p>
          <a:p>
            <a:endParaRPr lang="en-US" altLang="ko-KR" sz="2000" dirty="0"/>
          </a:p>
          <a:p>
            <a:endParaRPr lang="ko-KR" altLang="en-US" sz="2800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7D5994F-5FFD-B099-3ABE-7DCF84E1547F}"/>
              </a:ext>
            </a:extLst>
          </p:cNvPr>
          <p:cNvSpPr/>
          <p:nvPr/>
        </p:nvSpPr>
        <p:spPr>
          <a:xfrm>
            <a:off x="6044505" y="3815540"/>
            <a:ext cx="1256377" cy="10640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1223FF-098B-E559-93AF-9227A5BFEE05}"/>
              </a:ext>
            </a:extLst>
          </p:cNvPr>
          <p:cNvSpPr txBox="1"/>
          <p:nvPr/>
        </p:nvSpPr>
        <p:spPr>
          <a:xfrm>
            <a:off x="7444275" y="4044722"/>
            <a:ext cx="148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61066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00198" y="321656"/>
            <a:ext cx="9601067" cy="768085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1.</a:t>
            </a:r>
            <a:r>
              <a:rPr lang="ko-KR" altLang="en-US" dirty="0">
                <a:solidFill>
                  <a:schemeClr val="accent1"/>
                </a:solidFill>
              </a:rPr>
              <a:t>코딩</a:t>
            </a:r>
            <a:r>
              <a:rPr lang="en-US" altLang="ko-KR" dirty="0">
                <a:solidFill>
                  <a:schemeClr val="accent1"/>
                </a:solidFill>
              </a:rPr>
              <a:t>(Coding)</a:t>
            </a:r>
            <a:r>
              <a:rPr lang="ko-KR" altLang="en-US" dirty="0">
                <a:solidFill>
                  <a:schemeClr val="accent1"/>
                </a:solidFill>
              </a:rPr>
              <a:t>이란</a:t>
            </a:r>
            <a:r>
              <a:rPr lang="en-US" altLang="ko-KR" dirty="0">
                <a:solidFill>
                  <a:schemeClr val="accent1"/>
                </a:solidFill>
              </a:rPr>
              <a:t>?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5" name="AutoShape 2" descr="한지우 - 나무위키">
            <a:extLst>
              <a:ext uri="{FF2B5EF4-FFF2-40B4-BE49-F238E27FC236}">
                <a16:creationId xmlns:a16="http://schemas.microsoft.com/office/drawing/2014/main" id="{C24FA173-9F6F-9363-B046-F4B23D9BF0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06487" y="3276599"/>
            <a:ext cx="2141913" cy="214191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4" name="Picture 2" descr="코딩하는 남자에 대한 스톡 사진 및 기타 이미지 - 남자, 코드, 컴퓨터 프로그래머">
            <a:extLst>
              <a:ext uri="{FF2B5EF4-FFF2-40B4-BE49-F238E27FC236}">
                <a16:creationId xmlns:a16="http://schemas.microsoft.com/office/drawing/2014/main" id="{389CD4DB-3D84-C551-3DBF-5C57D5179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74991"/>
            <a:ext cx="3542029" cy="268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1C5D1E-CE23-C3CC-CFB0-340C228AB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691" y="1491982"/>
            <a:ext cx="2868958" cy="268300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A5468A-F403-809F-8BE3-CB729F2F9C36}"/>
              </a:ext>
            </a:extLst>
          </p:cNvPr>
          <p:cNvSpPr/>
          <p:nvPr/>
        </p:nvSpPr>
        <p:spPr>
          <a:xfrm>
            <a:off x="9044211" y="2017224"/>
            <a:ext cx="957054" cy="615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5FB392-1D16-34C7-C38D-4CB338827F1A}"/>
              </a:ext>
            </a:extLst>
          </p:cNvPr>
          <p:cNvSpPr/>
          <p:nvPr/>
        </p:nvSpPr>
        <p:spPr>
          <a:xfrm>
            <a:off x="10351785" y="2017224"/>
            <a:ext cx="957054" cy="615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6B1C95E-F71A-4CCE-F90C-C63FC98ED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3644" y="1855481"/>
            <a:ext cx="438188" cy="6553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7481D2-58ED-FCD2-98D1-776EBA4F9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8097" y="1865845"/>
            <a:ext cx="438188" cy="65537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32E465-6D37-B287-5E65-86F9A29B61D4}"/>
              </a:ext>
            </a:extLst>
          </p:cNvPr>
          <p:cNvSpPr/>
          <p:nvPr/>
        </p:nvSpPr>
        <p:spPr>
          <a:xfrm>
            <a:off x="9741832" y="2624875"/>
            <a:ext cx="957054" cy="498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968574E-89AA-BC8C-1348-680BFEF82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4211" y="1835871"/>
            <a:ext cx="2309060" cy="13707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0AA890-BB5E-0E63-CCB5-CC714E56B3F5}"/>
              </a:ext>
            </a:extLst>
          </p:cNvPr>
          <p:cNvSpPr txBox="1"/>
          <p:nvPr/>
        </p:nvSpPr>
        <p:spPr>
          <a:xfrm>
            <a:off x="3706792" y="2302031"/>
            <a:ext cx="603504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컴퓨터에게 명령</a:t>
            </a:r>
            <a:r>
              <a:rPr lang="en-US" altLang="ko-KR" sz="2800" dirty="0"/>
              <a:t>!!</a:t>
            </a:r>
          </a:p>
          <a:p>
            <a:r>
              <a:rPr lang="en-US" altLang="ko-KR" sz="2800" dirty="0"/>
              <a:t>============== </a:t>
            </a:r>
          </a:p>
          <a:p>
            <a:endParaRPr lang="en-US" altLang="ko-KR" sz="2800" dirty="0"/>
          </a:p>
          <a:p>
            <a:r>
              <a:rPr lang="en-US" altLang="ko-KR" sz="2800" dirty="0"/>
              <a:t>1</a:t>
            </a:r>
            <a:r>
              <a:rPr lang="ko-KR" altLang="en-US" sz="2800" dirty="0"/>
              <a:t>에다가 </a:t>
            </a:r>
            <a:r>
              <a:rPr lang="en-US" altLang="ko-KR" sz="2800" dirty="0"/>
              <a:t>1</a:t>
            </a:r>
            <a:r>
              <a:rPr lang="ko-KR" altLang="en-US" sz="2800" dirty="0"/>
              <a:t>을 더해주고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그 결과를 </a:t>
            </a:r>
            <a:r>
              <a:rPr lang="ko-KR" altLang="en-US" sz="2800" dirty="0" err="1"/>
              <a:t>나한테</a:t>
            </a:r>
            <a:r>
              <a:rPr lang="ko-KR" altLang="en-US" sz="2800" dirty="0"/>
              <a:t> 알려줘</a:t>
            </a:r>
            <a:r>
              <a:rPr lang="en-US" altLang="ko-KR" sz="2800" dirty="0"/>
              <a:t>!!</a:t>
            </a:r>
          </a:p>
          <a:p>
            <a:r>
              <a:rPr lang="en-US" altLang="ko-KR" sz="2800" dirty="0"/>
              <a:t>==============</a:t>
            </a:r>
          </a:p>
          <a:p>
            <a:endParaRPr lang="en-US" altLang="ko-KR" sz="2000" dirty="0"/>
          </a:p>
          <a:p>
            <a:endParaRPr lang="ko-KR" altLang="en-US" sz="28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A2F837F-D90A-99CD-2EED-36B1972A8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401" y="1538156"/>
            <a:ext cx="734289" cy="97270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54E92FC-179D-3E41-A2D1-4D9E76226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783" y="3723148"/>
            <a:ext cx="734289" cy="97270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8C03764-DE4F-C5A2-1188-CB118F227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6285" y="4090881"/>
            <a:ext cx="734289" cy="97270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0FDED7B-0B36-6B87-5233-607897B17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8526" y="1445900"/>
            <a:ext cx="734289" cy="97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0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00198" y="321656"/>
            <a:ext cx="9601067" cy="768085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1.</a:t>
            </a:r>
            <a:r>
              <a:rPr lang="ko-KR" altLang="en-US" dirty="0">
                <a:solidFill>
                  <a:schemeClr val="accent1"/>
                </a:solidFill>
              </a:rPr>
              <a:t>코딩</a:t>
            </a:r>
            <a:r>
              <a:rPr lang="en-US" altLang="ko-KR" dirty="0">
                <a:solidFill>
                  <a:schemeClr val="accent1"/>
                </a:solidFill>
              </a:rPr>
              <a:t>(Coding)</a:t>
            </a:r>
            <a:r>
              <a:rPr lang="ko-KR" altLang="en-US" dirty="0">
                <a:solidFill>
                  <a:schemeClr val="accent1"/>
                </a:solidFill>
              </a:rPr>
              <a:t>이란</a:t>
            </a:r>
            <a:r>
              <a:rPr lang="en-US" altLang="ko-KR" dirty="0">
                <a:solidFill>
                  <a:schemeClr val="accent1"/>
                </a:solidFill>
              </a:rPr>
              <a:t>?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5" name="AutoShape 2" descr="한지우 - 나무위키">
            <a:extLst>
              <a:ext uri="{FF2B5EF4-FFF2-40B4-BE49-F238E27FC236}">
                <a16:creationId xmlns:a16="http://schemas.microsoft.com/office/drawing/2014/main" id="{C24FA173-9F6F-9363-B046-F4B23D9BF0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06487" y="3276599"/>
            <a:ext cx="2141913" cy="2141913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4" name="Picture 2" descr="코딩하는 남자에 대한 스톡 사진 및 기타 이미지 - 남자, 코드, 컴퓨터 프로그래머">
            <a:extLst>
              <a:ext uri="{FF2B5EF4-FFF2-40B4-BE49-F238E27FC236}">
                <a16:creationId xmlns:a16="http://schemas.microsoft.com/office/drawing/2014/main" id="{389CD4DB-3D84-C551-3DBF-5C57D5179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74991"/>
            <a:ext cx="3542029" cy="268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1C5D1E-CE23-C3CC-CFB0-340C228AB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691" y="1491982"/>
            <a:ext cx="2868958" cy="268300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A5468A-F403-809F-8BE3-CB729F2F9C36}"/>
              </a:ext>
            </a:extLst>
          </p:cNvPr>
          <p:cNvSpPr/>
          <p:nvPr/>
        </p:nvSpPr>
        <p:spPr>
          <a:xfrm>
            <a:off x="9044211" y="2017224"/>
            <a:ext cx="957054" cy="615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5FB392-1D16-34C7-C38D-4CB338827F1A}"/>
              </a:ext>
            </a:extLst>
          </p:cNvPr>
          <p:cNvSpPr/>
          <p:nvPr/>
        </p:nvSpPr>
        <p:spPr>
          <a:xfrm>
            <a:off x="10351785" y="2017224"/>
            <a:ext cx="957054" cy="615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6B1C95E-F71A-4CCE-F90C-C63FC98ED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3644" y="1855481"/>
            <a:ext cx="438188" cy="6553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7481D2-58ED-FCD2-98D1-776EBA4F9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8097" y="1865845"/>
            <a:ext cx="438188" cy="65537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32E465-6D37-B287-5E65-86F9A29B61D4}"/>
              </a:ext>
            </a:extLst>
          </p:cNvPr>
          <p:cNvSpPr/>
          <p:nvPr/>
        </p:nvSpPr>
        <p:spPr>
          <a:xfrm>
            <a:off x="9741832" y="2624875"/>
            <a:ext cx="957054" cy="498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AA890-BB5E-0E63-CCB5-CC714E56B3F5}"/>
              </a:ext>
            </a:extLst>
          </p:cNvPr>
          <p:cNvSpPr txBox="1"/>
          <p:nvPr/>
        </p:nvSpPr>
        <p:spPr>
          <a:xfrm>
            <a:off x="3706792" y="2302031"/>
            <a:ext cx="603504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컴퓨터에게 명령</a:t>
            </a:r>
            <a:r>
              <a:rPr lang="en-US" altLang="ko-KR" sz="2800" dirty="0"/>
              <a:t>!!</a:t>
            </a:r>
          </a:p>
          <a:p>
            <a:r>
              <a:rPr lang="en-US" altLang="ko-KR" sz="2800" dirty="0"/>
              <a:t>============== </a:t>
            </a:r>
          </a:p>
          <a:p>
            <a:endParaRPr lang="en-US" altLang="ko-KR" sz="2800" dirty="0"/>
          </a:p>
          <a:p>
            <a:r>
              <a:rPr lang="en-US" altLang="ko-KR" sz="2800" dirty="0">
                <a:solidFill>
                  <a:srgbClr val="FF0000"/>
                </a:solidFill>
              </a:rPr>
              <a:t>int n = 1;</a:t>
            </a:r>
          </a:p>
          <a:p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en-US" altLang="ko-KR" sz="2800" dirty="0">
                <a:solidFill>
                  <a:srgbClr val="FF0000"/>
                </a:solidFill>
              </a:rPr>
              <a:t>n=n+1;</a:t>
            </a:r>
          </a:p>
          <a:p>
            <a:endParaRPr lang="en-US" altLang="ko-KR" sz="2800" dirty="0">
              <a:solidFill>
                <a:srgbClr val="FF0000"/>
              </a:solidFill>
            </a:endParaRPr>
          </a:p>
          <a:p>
            <a:r>
              <a:rPr lang="en-US" altLang="ko-KR" sz="2800" dirty="0">
                <a:solidFill>
                  <a:srgbClr val="FF0000"/>
                </a:solidFill>
              </a:rPr>
              <a:t>print(n);</a:t>
            </a:r>
          </a:p>
          <a:p>
            <a:endParaRPr lang="en-US" altLang="ko-KR" sz="2800" dirty="0"/>
          </a:p>
          <a:p>
            <a:r>
              <a:rPr lang="en-US" altLang="ko-KR" sz="2800" dirty="0"/>
              <a:t>==============</a:t>
            </a:r>
          </a:p>
          <a:p>
            <a:endParaRPr lang="en-US" altLang="ko-KR" sz="2000" dirty="0"/>
          </a:p>
          <a:p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31082E-5DAE-C969-9B7F-7271BEA1E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4068" y="1778491"/>
            <a:ext cx="2306534" cy="14854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99E287-EF6F-AB50-206C-EBC9238C339A}"/>
              </a:ext>
            </a:extLst>
          </p:cNvPr>
          <p:cNvSpPr txBox="1"/>
          <p:nvPr/>
        </p:nvSpPr>
        <p:spPr>
          <a:xfrm>
            <a:off x="7443030" y="1545847"/>
            <a:ext cx="1579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OK!!</a:t>
            </a:r>
            <a:endParaRPr lang="ko-KR" altLang="en-US" sz="40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80071B-81EC-089F-E630-77FB99EEF8E5}"/>
              </a:ext>
            </a:extLst>
          </p:cNvPr>
          <p:cNvSpPr txBox="1"/>
          <p:nvPr/>
        </p:nvSpPr>
        <p:spPr>
          <a:xfrm>
            <a:off x="7991382" y="3867212"/>
            <a:ext cx="1579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OK!!</a:t>
            </a:r>
            <a:endParaRPr lang="ko-KR" altLang="en-US" sz="40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3F313A-CF7D-F1CE-BB85-211F6E11CBB8}"/>
              </a:ext>
            </a:extLst>
          </p:cNvPr>
          <p:cNvSpPr txBox="1"/>
          <p:nvPr/>
        </p:nvSpPr>
        <p:spPr>
          <a:xfrm>
            <a:off x="10866794" y="3821048"/>
            <a:ext cx="1579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OK!!</a:t>
            </a:r>
            <a:endParaRPr lang="ko-KR" altLang="en-US" sz="40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634650-C40B-5513-74A7-D1C662910E0A}"/>
              </a:ext>
            </a:extLst>
          </p:cNvPr>
          <p:cNvSpPr txBox="1"/>
          <p:nvPr/>
        </p:nvSpPr>
        <p:spPr>
          <a:xfrm>
            <a:off x="7178868" y="5077082"/>
            <a:ext cx="512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★컴퓨터가 이해할 수 있는 언어로 바꾸기 ★</a:t>
            </a:r>
          </a:p>
        </p:txBody>
      </p:sp>
    </p:spTree>
    <p:extLst>
      <p:ext uri="{BB962C8B-B14F-4D97-AF65-F5344CB8AC3E}">
        <p14:creationId xmlns:p14="http://schemas.microsoft.com/office/powerpoint/2010/main" val="351575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113282"/>
            <a:ext cx="5711957" cy="631435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sz="4800" b="0" i="0" dirty="0">
                <a:solidFill>
                  <a:srgbClr val="505254"/>
                </a:solidFill>
                <a:effectLst/>
                <a:latin typeface="Pretendard"/>
              </a:rPr>
              <a:t>2.</a:t>
            </a:r>
            <a:r>
              <a:rPr lang="ko-KR" altLang="en-US" sz="4800" b="0" i="0" dirty="0">
                <a:solidFill>
                  <a:srgbClr val="505254"/>
                </a:solidFill>
                <a:effectLst/>
                <a:latin typeface="Pretendard"/>
              </a:rPr>
              <a:t>프로그래밍</a:t>
            </a:r>
            <a:r>
              <a:rPr lang="en-US" altLang="ko-KR" sz="4800" b="0" i="0" dirty="0">
                <a:solidFill>
                  <a:srgbClr val="505254"/>
                </a:solidFill>
                <a:effectLst/>
                <a:latin typeface="Pretendard"/>
              </a:rPr>
              <a:t>(Programming)</a:t>
            </a:r>
            <a:r>
              <a:rPr lang="ko-KR" altLang="en-US" sz="4800" b="0" i="0" dirty="0">
                <a:solidFill>
                  <a:srgbClr val="505254"/>
                </a:solidFill>
                <a:effectLst/>
                <a:latin typeface="Pretendard"/>
              </a:rPr>
              <a:t>이란</a:t>
            </a:r>
            <a:r>
              <a:rPr lang="en-US" altLang="ko-KR" sz="4800" b="0" i="0" dirty="0">
                <a:solidFill>
                  <a:srgbClr val="505254"/>
                </a:solidFill>
                <a:effectLst/>
                <a:latin typeface="Pretendard"/>
              </a:rPr>
              <a:t>?</a:t>
            </a:r>
          </a:p>
        </p:txBody>
      </p:sp>
      <p:sp>
        <p:nvSpPr>
          <p:cNvPr id="4" name="Freeform 3"/>
          <p:cNvSpPr/>
          <p:nvPr/>
        </p:nvSpPr>
        <p:spPr>
          <a:xfrm>
            <a:off x="6700048" y="2870200"/>
            <a:ext cx="457459" cy="1120931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077910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3227" y="301497"/>
            <a:ext cx="9601067" cy="768085"/>
          </a:xfrm>
        </p:spPr>
        <p:txBody>
          <a:bodyPr/>
          <a:lstStyle/>
          <a:p>
            <a:r>
              <a:rPr lang="en-US" altLang="ko-KR" sz="4800" b="0" i="0" dirty="0">
                <a:solidFill>
                  <a:schemeClr val="accent1"/>
                </a:solidFill>
                <a:effectLst/>
                <a:latin typeface="Pretendard"/>
              </a:rPr>
              <a:t>2.</a:t>
            </a:r>
            <a:r>
              <a:rPr lang="ko-KR" altLang="en-US" sz="4800" b="0" i="0" dirty="0">
                <a:solidFill>
                  <a:schemeClr val="accent1"/>
                </a:solidFill>
                <a:effectLst/>
                <a:latin typeface="Pretendard"/>
              </a:rPr>
              <a:t>프로그래밍</a:t>
            </a:r>
            <a:r>
              <a:rPr lang="en-US" altLang="ko-KR" sz="4800" b="0" i="0" dirty="0">
                <a:solidFill>
                  <a:schemeClr val="accent1"/>
                </a:solidFill>
                <a:effectLst/>
                <a:latin typeface="Pretendard"/>
              </a:rPr>
              <a:t>(Programming)</a:t>
            </a:r>
            <a:r>
              <a:rPr lang="ko-KR" altLang="en-US" sz="4800" b="0" i="0" dirty="0">
                <a:solidFill>
                  <a:schemeClr val="accent1"/>
                </a:solidFill>
                <a:effectLst/>
                <a:latin typeface="Pretendard"/>
              </a:rPr>
              <a:t>이란</a:t>
            </a:r>
            <a:r>
              <a:rPr lang="en-US" altLang="ko-KR" sz="4800" b="0" i="0" dirty="0">
                <a:solidFill>
                  <a:schemeClr val="accent1"/>
                </a:solidFill>
                <a:effectLst/>
                <a:latin typeface="Pretendard"/>
              </a:rPr>
              <a:t>?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EF53CFD2-C709-B1C7-6674-F597DF2B8CA7}"/>
              </a:ext>
            </a:extLst>
          </p:cNvPr>
          <p:cNvSpPr/>
          <p:nvPr/>
        </p:nvSpPr>
        <p:spPr>
          <a:xfrm>
            <a:off x="737064" y="1883951"/>
            <a:ext cx="4716086" cy="4805555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72F2F729-E13B-5F1E-8BB8-F34AEC67C729}"/>
              </a:ext>
            </a:extLst>
          </p:cNvPr>
          <p:cNvSpPr/>
          <p:nvPr/>
        </p:nvSpPr>
        <p:spPr>
          <a:xfrm>
            <a:off x="1663932" y="2952269"/>
            <a:ext cx="2874817" cy="2650509"/>
          </a:xfrm>
          <a:prstGeom prst="flowChartConnecto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코딩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1A6578-9739-CFBF-4994-7AFD82389891}"/>
              </a:ext>
            </a:extLst>
          </p:cNvPr>
          <p:cNvSpPr txBox="1"/>
          <p:nvPr/>
        </p:nvSpPr>
        <p:spPr>
          <a:xfrm>
            <a:off x="2387310" y="2343794"/>
            <a:ext cx="141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프로그래밍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AAE5A4-9504-4A43-B8EF-0C42BF863CDF}"/>
              </a:ext>
            </a:extLst>
          </p:cNvPr>
          <p:cNvSpPr txBox="1"/>
          <p:nvPr/>
        </p:nvSpPr>
        <p:spPr>
          <a:xfrm>
            <a:off x="6096000" y="2183661"/>
            <a:ext cx="555273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i="0" dirty="0">
                <a:solidFill>
                  <a:srgbClr val="505254"/>
                </a:solidFill>
                <a:effectLst/>
                <a:latin typeface="Pretendard"/>
              </a:rPr>
              <a:t>프로그래밍은 ‘수식이나 작업을 컴퓨터에 알맞도록 정리해서 순서를 정하고 컴퓨터 특유의 명령코드로 고쳐 쓰는 </a:t>
            </a:r>
            <a:r>
              <a:rPr lang="ko-KR" altLang="en-US" sz="2400" b="1" i="0" dirty="0" err="1">
                <a:solidFill>
                  <a:srgbClr val="505254"/>
                </a:solidFill>
                <a:effectLst/>
                <a:latin typeface="Pretendard"/>
              </a:rPr>
              <a:t>작업’을</a:t>
            </a:r>
            <a:r>
              <a:rPr lang="ko-KR" altLang="en-US" sz="2400" b="1" i="0" dirty="0">
                <a:solidFill>
                  <a:srgbClr val="505254"/>
                </a:solidFill>
                <a:effectLst/>
                <a:latin typeface="Pretendard"/>
              </a:rPr>
              <a:t> 총칭하는 말</a:t>
            </a:r>
            <a:r>
              <a:rPr lang="ko-KR" altLang="en-US" sz="2400" b="0" i="0" dirty="0">
                <a:solidFill>
                  <a:srgbClr val="505254"/>
                </a:solidFill>
                <a:effectLst/>
                <a:latin typeface="Pretendard"/>
              </a:rPr>
              <a:t>입니다</a:t>
            </a:r>
            <a:r>
              <a:rPr lang="en-US" altLang="ko-KR" sz="2400" b="0" i="0" dirty="0">
                <a:solidFill>
                  <a:srgbClr val="505254"/>
                </a:solidFill>
                <a:effectLst/>
                <a:latin typeface="Pretendard"/>
              </a:rPr>
              <a:t>.</a:t>
            </a:r>
          </a:p>
          <a:p>
            <a:endParaRPr lang="en-US" altLang="ko-KR" sz="2400" dirty="0">
              <a:solidFill>
                <a:srgbClr val="505254"/>
              </a:solidFill>
              <a:latin typeface="Pretendard"/>
            </a:endParaRPr>
          </a:p>
          <a:p>
            <a:r>
              <a:rPr lang="en-US" altLang="ko-KR" sz="2400" b="0" i="0" dirty="0">
                <a:solidFill>
                  <a:srgbClr val="505254"/>
                </a:solidFill>
                <a:effectLst/>
                <a:latin typeface="Pretendard"/>
              </a:rPr>
              <a:t> </a:t>
            </a:r>
            <a:r>
              <a:rPr lang="ko-KR" altLang="en-US" sz="2400" b="0" i="0" dirty="0">
                <a:solidFill>
                  <a:srgbClr val="505254"/>
                </a:solidFill>
                <a:effectLst/>
                <a:latin typeface="Pretendard"/>
              </a:rPr>
              <a:t>위에서 명령 코드를 입력하는 것이 코딩이라고 말씀 드렸는데요</a:t>
            </a:r>
            <a:r>
              <a:rPr lang="en-US" altLang="ko-KR" sz="2400" b="0" i="0" dirty="0">
                <a:solidFill>
                  <a:srgbClr val="505254"/>
                </a:solidFill>
                <a:effectLst/>
                <a:latin typeface="Pretendard"/>
              </a:rPr>
              <a:t>. </a:t>
            </a:r>
            <a:r>
              <a:rPr lang="ko-KR" altLang="en-US" sz="2400" b="0" i="0" dirty="0">
                <a:solidFill>
                  <a:srgbClr val="505254"/>
                </a:solidFill>
                <a:effectLst/>
                <a:latin typeface="Pretendard"/>
              </a:rPr>
              <a:t>간단히 정리하면</a:t>
            </a:r>
            <a:r>
              <a:rPr lang="en-US" altLang="ko-KR" sz="2400" b="0" i="0" dirty="0">
                <a:solidFill>
                  <a:srgbClr val="505254"/>
                </a:solidFill>
                <a:effectLst/>
                <a:latin typeface="Pretendard"/>
              </a:rPr>
              <a:t>, </a:t>
            </a:r>
            <a:r>
              <a:rPr lang="ko-KR" altLang="en-US" sz="2400" b="0" i="0" dirty="0">
                <a:solidFill>
                  <a:srgbClr val="505254"/>
                </a:solidFill>
                <a:effectLst/>
                <a:latin typeface="Pretendard"/>
              </a:rPr>
              <a:t>프로그래밍은 코딩을 포괄하는 보다 큰 개념이고</a:t>
            </a:r>
            <a:r>
              <a:rPr lang="en-US" altLang="ko-KR" sz="2400" b="0" i="0" dirty="0">
                <a:solidFill>
                  <a:srgbClr val="505254"/>
                </a:solidFill>
                <a:effectLst/>
                <a:latin typeface="Pretendard"/>
              </a:rPr>
              <a:t>, </a:t>
            </a:r>
            <a:r>
              <a:rPr lang="ko-KR" altLang="en-US" sz="2400" b="0" i="0" dirty="0">
                <a:solidFill>
                  <a:srgbClr val="505254"/>
                </a:solidFill>
                <a:effectLst/>
                <a:latin typeface="Pretendard"/>
              </a:rPr>
              <a:t>코딩은 컴퓨터 언어로 명령을 입력하는 작업 정도로 생각하시면 됩니다</a:t>
            </a:r>
            <a:r>
              <a:rPr lang="en-US" altLang="ko-KR" sz="2400" b="0" i="0" dirty="0">
                <a:solidFill>
                  <a:srgbClr val="505254"/>
                </a:solidFill>
                <a:effectLst/>
                <a:latin typeface="Pretendard"/>
              </a:rPr>
              <a:t>.</a:t>
            </a:r>
          </a:p>
          <a:p>
            <a:br>
              <a:rPr lang="en-US" altLang="ko-KR" b="0" i="0" dirty="0">
                <a:solidFill>
                  <a:srgbClr val="505254"/>
                </a:solidFill>
                <a:effectLst/>
                <a:latin typeface="Pretendard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447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454</Words>
  <Application>Microsoft Office PowerPoint</Application>
  <PresentationFormat>와이드스크린</PresentationFormat>
  <Paragraphs>117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Pretendard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홍혜창</dc:creator>
  <cp:lastModifiedBy>홍혜창</cp:lastModifiedBy>
  <cp:revision>9</cp:revision>
  <dcterms:created xsi:type="dcterms:W3CDTF">2024-01-10T04:06:20Z</dcterms:created>
  <dcterms:modified xsi:type="dcterms:W3CDTF">2025-11-29T05:45:15Z</dcterms:modified>
</cp:coreProperties>
</file>